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E770-44AE-47D5-B4B1-71BEC9A9D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63960"/>
            <a:ext cx="9456049" cy="3594112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A91C7-81A9-46F3-B0F4-D9AB88085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67581"/>
            <a:ext cx="9456049" cy="1197387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648C8-9681-4994-B52A-1A8BC79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102693"/>
            <a:ext cx="2743200" cy="365125"/>
          </a:xfrm>
        </p:spPr>
        <p:txBody>
          <a:bodyPr/>
          <a:lstStyle/>
          <a:p>
            <a:fld id="{AE3425CA-4B9D-4420-BB9E-C250DB30E421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7F203-CB10-488B-82DC-9D0571A5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B2E9B-C8B7-4716-9D05-265A0424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D8031-DD67-43C6-94A0-646636C95560}"/>
              </a:ext>
            </a:extLst>
          </p:cNvPr>
          <p:cNvCxnSpPr>
            <a:cxnSpLocks/>
          </p:cNvCxnSpPr>
          <p:nvPr/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C3B3-C67F-4C48-A663-EF010429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C4B3F-B3CB-4CF0-AEC8-1893A6A27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6D005-2B71-4325-A646-A2278C3A2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4B861-3779-4E37-8DF0-E9EB3EA96210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56B01-AE16-42EF-B970-5CAF0C89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F9BE2-24F4-4F83-8E64-4307C979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1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601120-856A-4F01-B7C1-D87A1E5F81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74324" y="552782"/>
            <a:ext cx="2620891" cy="52947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62358-C84C-4947-B826-FF738422E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52782"/>
            <a:ext cx="6803155" cy="529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1139-AA1A-46DB-B793-17FB8E6E8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8388-E864-4553-9937-AE9FC5E50CFC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E06F6-0FE2-40FB-BFEE-010C2229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A7B1B-13A1-41BA-B924-FD11450C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03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2B9A-9384-46B2-8B4F-B9C2035C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13CF4-CD0B-4F3C-A1CE-1BA3EFDEE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DE659-17B0-4F70-8F1C-93BF4DB64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1E1E-C50D-4FD4-8B1E-ECD78340D9AB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B0750-AB4E-4FCF-9B52-BC954760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66B99-C716-4464-B695-623F4C5A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5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233A-AD59-4FB1-A1CA-AABFAE04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52782"/>
            <a:ext cx="9538428" cy="371441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56964-650B-4E87-9541-0E659DEC0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9" y="4672584"/>
            <a:ext cx="9538428" cy="1143802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1BB50-DF4A-47B5-A3AD-18712A3AD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3AFB-9E54-459E-8C6D-0913AC3BA5D7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F59B3-D1B8-4A51-AD6E-868C5BF6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CA779-6272-4A15-A566-20C4E9A6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B86E8F-91EA-4626-BCA8-3B4973C7C9D6}"/>
              </a:ext>
            </a:extLst>
          </p:cNvPr>
          <p:cNvCxnSpPr>
            <a:cxnSpLocks/>
          </p:cNvCxnSpPr>
          <p:nvPr/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853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52A00-5BBD-436C-BB6D-CE650FC4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3"/>
            <a:ext cx="9683871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B3E2E-F3C4-4CDD-9138-86AE7A1B5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108362"/>
            <a:ext cx="4507926" cy="37216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5CD01-B639-46B6-B53D-18FE1E39A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9171" y="2108362"/>
            <a:ext cx="4825948" cy="37216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E34C3-86AC-48F9-92A4-F17BFAF9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4B6-0CA7-46BA-A00B-1E68E5C3ED0C}" type="datetime1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D6A29-C51F-4654-82AD-04056FA6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1EEB6-57E6-40E7-9702-1D5999B5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29C81A-4806-44FF-99D8-13A65B2D066F}"/>
              </a:ext>
            </a:extLst>
          </p:cNvPr>
          <p:cNvCxnSpPr>
            <a:cxnSpLocks/>
          </p:cNvCxnSpPr>
          <p:nvPr/>
        </p:nvCxnSpPr>
        <p:spPr>
          <a:xfrm>
            <a:off x="375523" y="2004012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8DDCF9-5353-4B5F-8565-8C27F795A4BF}"/>
              </a:ext>
            </a:extLst>
          </p:cNvPr>
          <p:cNvCxnSpPr>
            <a:cxnSpLocks/>
          </p:cNvCxnSpPr>
          <p:nvPr/>
        </p:nvCxnSpPr>
        <p:spPr>
          <a:xfrm>
            <a:off x="5563342" y="2004012"/>
            <a:ext cx="0" cy="4048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475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0D1A9-BF08-4C6D-805E-244B234E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7784"/>
            <a:ext cx="943957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0C1D8-0907-4FDB-BFAD-36E14AF9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114185"/>
            <a:ext cx="4438887" cy="693761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A4441-5FC3-4F86-8ADE-ED90424DB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2900451"/>
            <a:ext cx="4438887" cy="3028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EB34D-DB36-47E0-AE2C-FBEBA2720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95090" y="2114185"/>
            <a:ext cx="4485728" cy="693761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056219-D498-410D-8F2C-03045AE480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95090" y="2900451"/>
            <a:ext cx="4485730" cy="3028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DC9AD-F6B8-44D0-8169-84553C1F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F549-537C-41EC-B9CC-5B6A9AC2A6A7}" type="datetime1">
              <a:rPr lang="en-US" smtClean="0"/>
              <a:t>11/5/2023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985ED-7382-4F00-845D-4F27841B5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2CC25-9EC7-4706-9BD4-5E20C4B3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BC7D26-1B30-46B8-8221-09886FA3D030}"/>
              </a:ext>
            </a:extLst>
          </p:cNvPr>
          <p:cNvCxnSpPr>
            <a:cxnSpLocks/>
          </p:cNvCxnSpPr>
          <p:nvPr/>
        </p:nvCxnSpPr>
        <p:spPr>
          <a:xfrm>
            <a:off x="375523" y="2004012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186A75-E140-4995-A8BB-89B5ACE678D2}"/>
              </a:ext>
            </a:extLst>
          </p:cNvPr>
          <p:cNvCxnSpPr>
            <a:cxnSpLocks/>
          </p:cNvCxnSpPr>
          <p:nvPr/>
        </p:nvCxnSpPr>
        <p:spPr>
          <a:xfrm>
            <a:off x="5563342" y="2004012"/>
            <a:ext cx="0" cy="4048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51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21C2-B85F-435F-8DF3-C714A547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99FE38-24D5-4D5F-A92E-E4F8B23F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11/5/2023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9DF69-BE29-4038-9744-17BFC57B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9496F-64EC-46E7-97F0-BCB7E79F8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3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F19E0-8FE3-45E8-A227-D74EEF1A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11/5/2023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B1926-56F3-40BC-A03F-62B969419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FE2B6-07A4-4AA0-9BCE-204E13DA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6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266A-CB24-44C5-B2E8-01142084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9283"/>
            <a:ext cx="4603963" cy="2572489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9DBD1-7133-47A5-A771-2CEA1853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796" y="549283"/>
            <a:ext cx="4455517" cy="531970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A729F-B24D-424E-B067-003B0601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3296498"/>
            <a:ext cx="4603963" cy="2572489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A7323-5497-426C-9DD9-3CF69E88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2B81-2BC3-42D7-B67D-05C685AA80AD}" type="datetime1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D7667-4D25-40AF-9D6D-FCB2C21E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50918-EDF8-47A5-BEA8-AC9A7A15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42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C5D2B-FAFB-4BC9-A917-610FDCD0B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52782"/>
            <a:ext cx="4608576" cy="2569464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6A694-5302-42BE-8A7A-6007C10F8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25952" y="552783"/>
            <a:ext cx="4663440" cy="53082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4481C-81D6-4329-8203-70B3FCC3F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9" y="3300984"/>
            <a:ext cx="4608576" cy="2569464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D6C12-26C4-4DF7-B013-56D0849A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8F2B-E487-4905-B553-FB649F2B6F23}" type="datetime1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2F307-FB97-40EC-8517-E6F351B3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1B397-305A-42B7-A763-829634B93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2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BD48A-4D17-4225-AC4D-67B4C686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48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14A2B-77AF-4E51-B0C1-0D361EF81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096199"/>
            <a:ext cx="9489000" cy="3747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9C2F5-57CA-4152-A766-8F877538FB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00" b="1" kern="1200" cap="all" spc="3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EF7C3A7-D6F6-4D38-A7C3-B72967BB81A6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25FB5-D02B-4BB9-8B8B-D1A11CFE8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244FF-6F88-4090-A77F-499DF9AAE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3200" b="1" kern="1200" cap="all" spc="3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4AEDE-F25F-43E6-A2C4-7FFF41074990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793C08-EF4C-422B-A728-6C717C47DF6F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825BC6-56A8-46DE-8037-A9A577624B0D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291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nimated Electricity And Plug And Outlet">
            <a:extLst>
              <a:ext uri="{FF2B5EF4-FFF2-40B4-BE49-F238E27FC236}">
                <a16:creationId xmlns:a16="http://schemas.microsoft.com/office/drawing/2014/main" id="{FA33F172-00BC-1C80-A02C-AB0B4696DE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EC6B62-8D18-47C6-815A-17919789F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50443" y="-1383557"/>
            <a:ext cx="6858000" cy="96251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55000">
                <a:srgbClr val="000000">
                  <a:alpha val="46000"/>
                </a:srgbClr>
              </a:gs>
              <a:gs pos="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1B00A1-15D3-42C2-B2D9-578BAF9A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145" y="4991100"/>
            <a:ext cx="10381553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0A6E3-190F-A861-4392-BBDB0FAFB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742" y="663960"/>
            <a:ext cx="5502555" cy="3594112"/>
          </a:xfrm>
        </p:spPr>
        <p:txBody>
          <a:bodyPr anchor="t">
            <a:normAutofit/>
          </a:bodyPr>
          <a:lstStyle/>
          <a:p>
            <a:pPr algn="r"/>
            <a:r>
              <a:rPr lang="en-GB" sz="8000" dirty="0">
                <a:solidFill>
                  <a:srgbClr val="FFFFFF"/>
                </a:solidFill>
              </a:rPr>
              <a:t>State Of Charge</a:t>
            </a:r>
            <a:endParaRPr lang="en-AU" sz="8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D34FE-9E33-616D-D315-C12E5FDA6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742" y="5205048"/>
            <a:ext cx="5502555" cy="659920"/>
          </a:xfrm>
        </p:spPr>
        <p:txBody>
          <a:bodyPr anchor="ctr">
            <a:normAutofit/>
          </a:bodyPr>
          <a:lstStyle/>
          <a:p>
            <a:pPr algn="r"/>
            <a:r>
              <a:rPr lang="en-GB" dirty="0">
                <a:solidFill>
                  <a:srgbClr val="FFFFFF"/>
                </a:solidFill>
              </a:rPr>
              <a:t>Voltage over time for a discharging battery</a:t>
            </a:r>
            <a:endParaRPr lang="en-AU" dirty="0">
              <a:solidFill>
                <a:srgbClr val="FFFFFF"/>
              </a:solidFill>
            </a:endParaRPr>
          </a:p>
        </p:txBody>
      </p:sp>
      <p:cxnSp>
        <p:nvCxnSpPr>
          <p:cNvPr id="17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153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41EA-DD30-2327-533A-E3232C56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State of Charge?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19C96-0C38-E7A0-15B5-09B77243F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state of charge refers to the ratio of charge remaining to the total charge capacity.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As the battery is discharged, the voltage produced by the battery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10212-B03B-B3E2-12E7-FA4B62D77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92" y="2490399"/>
            <a:ext cx="3646251" cy="2454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5260A-F239-0B4A-F5F9-52902BA4C07F}"/>
                  </a:ext>
                </a:extLst>
              </p:cNvPr>
              <p:cNvSpPr txBox="1"/>
              <p:nvPr/>
            </p:nvSpPr>
            <p:spPr>
              <a:xfrm>
                <a:off x="6825038" y="2769460"/>
                <a:ext cx="1487138" cy="659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𝑆𝑂𝐶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5260A-F239-0B4A-F5F9-52902BA4C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038" y="2769460"/>
                <a:ext cx="1487138" cy="659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5E41404-4637-346F-1FB3-784626206217}"/>
              </a:ext>
            </a:extLst>
          </p:cNvPr>
          <p:cNvSpPr txBox="1"/>
          <p:nvPr/>
        </p:nvSpPr>
        <p:spPr>
          <a:xfrm>
            <a:off x="5007836" y="3769189"/>
            <a:ext cx="5170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SOC = 1 (DOD = 0) for fully </a:t>
            </a:r>
            <a:r>
              <a:rPr lang="en-GB" b="1" dirty="0"/>
              <a:t>charged</a:t>
            </a:r>
            <a:r>
              <a:rPr lang="en-GB" dirty="0"/>
              <a:t> battery</a:t>
            </a:r>
          </a:p>
          <a:p>
            <a:endParaRPr lang="en-GB" dirty="0"/>
          </a:p>
          <a:p>
            <a:r>
              <a:rPr lang="en-GB" dirty="0"/>
              <a:t>SOC = 0 (DOD = 1) for fully </a:t>
            </a:r>
            <a:r>
              <a:rPr lang="en-GB" b="1" dirty="0"/>
              <a:t>discharged</a:t>
            </a:r>
            <a:r>
              <a:rPr lang="en-GB" dirty="0"/>
              <a:t> battery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725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C54713-10E9-D48F-BD48-1A63D1444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52782"/>
            <a:ext cx="5137520" cy="1154711"/>
          </a:xfrm>
        </p:spPr>
        <p:txBody>
          <a:bodyPr>
            <a:normAutofit/>
          </a:bodyPr>
          <a:lstStyle/>
          <a:p>
            <a:r>
              <a:rPr lang="en-GB"/>
              <a:t>Discharge Curves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5584A-141A-8572-35E1-3D34DF2BB0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1248" y="1925347"/>
                <a:ext cx="5124226" cy="4122090"/>
              </a:xfrm>
            </p:spPr>
            <p:txBody>
              <a:bodyPr anchor="t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We can represent the SoC as a function of time: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𝑆𝑜𝐶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𝑆𝑜𝐶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dirty="0"/>
                  <a:t> is the rated capacity (Ah).</a:t>
                </a:r>
              </a:p>
              <a:p>
                <a:pPr marL="0" indent="0">
                  <a:buNone/>
                </a:pPr>
                <a:r>
                  <a:rPr lang="en-GB" dirty="0"/>
                  <a:t>Different types of batteries will have different discharge curves.</a:t>
                </a:r>
              </a:p>
              <a:p>
                <a:pPr marL="0" indent="0">
                  <a:buNone/>
                </a:pPr>
                <a:r>
                  <a:rPr lang="en-GB" dirty="0"/>
                  <a:t>International Civil Aviation Organisation required Li-ion batteries to have an SoC of less than 30% (SoC = 0.3) for transport</a:t>
                </a:r>
                <a:endParaRPr lang="en-AU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5584A-141A-8572-35E1-3D34DF2BB0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1248" y="1925347"/>
                <a:ext cx="5124226" cy="4122090"/>
              </a:xfrm>
              <a:blipFill>
                <a:blip r:embed="rId2"/>
                <a:stretch>
                  <a:fillRect l="-1189" t="-14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A245249-2F4C-4F85-AB62-095DBE52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1349"/>
            <a:ext cx="60807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A7F9B4-2262-444F-8650-A1195AE98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48525" y="334928"/>
            <a:ext cx="0" cy="57125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11C740D-8944-5A75-42AD-4C632E423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820" y="624563"/>
            <a:ext cx="4203434" cy="49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39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E7EEE-ADE2-0745-7479-D5AE426DA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310924" cy="1154711"/>
          </a:xfrm>
        </p:spPr>
        <p:txBody>
          <a:bodyPr>
            <a:normAutofit/>
          </a:bodyPr>
          <a:lstStyle/>
          <a:p>
            <a:r>
              <a:rPr lang="en-GB" dirty="0"/>
              <a:t>Depth of Discharge (DoD)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FA464A-C025-3916-4F32-20312C4038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42420"/>
                <a:ext cx="4124131" cy="3938501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dirty="0"/>
                  <a:t>Refers to how much of the battery gets emptied for every cycle.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dirty="0"/>
                  <a:t>If a battery gets completely discharged at each cycle, its total number of cycles reduces.</a:t>
                </a:r>
                <a:r>
                  <a:rPr lang="en-AU" dirty="0"/>
                  <a:t> This reduces the battery’s lifespan.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𝐷𝑜𝐷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𝑆𝑜𝐶</m:t>
                    </m:r>
                  </m:oMath>
                </a14:m>
                <a:endParaRPr lang="en-GB" b="0" dirty="0"/>
              </a:p>
              <a:p>
                <a:pPr>
                  <a:lnSpc>
                    <a:spcPct val="120000"/>
                  </a:lnSpc>
                </a:pPr>
                <a:r>
                  <a:rPr lang="en-AU" dirty="0"/>
                  <a:t>This is important for portable devices such as phones.</a:t>
                </a:r>
              </a:p>
              <a:p>
                <a:pPr>
                  <a:lnSpc>
                    <a:spcPct val="120000"/>
                  </a:lnSpc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FA464A-C025-3916-4F32-20312C4038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42420"/>
                <a:ext cx="4124131" cy="3938501"/>
              </a:xfrm>
              <a:blipFill>
                <a:blip r:embed="rId2"/>
                <a:stretch>
                  <a:fillRect l="-13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D76DEA5-BAB8-697B-B109-CA4A4652F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974" y="2610716"/>
            <a:ext cx="5393795" cy="2737350"/>
          </a:xfrm>
          <a:prstGeom prst="rect">
            <a:avLst/>
          </a:prstGeom>
        </p:spPr>
      </p:pic>
      <p:sp>
        <p:nvSpPr>
          <p:cNvPr id="12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245249-2F4C-4F85-AB62-095DBE52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1349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D08E46-4633-48DB-9AC2-D98F115E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398489"/>
      </p:ext>
    </p:extLst>
  </p:cSld>
  <p:clrMapOvr>
    <a:masterClrMapping/>
  </p:clrMapOvr>
</p:sld>
</file>

<file path=ppt/theme/theme1.xml><?xml version="1.0" encoding="utf-8"?>
<a:theme xmlns:a="http://schemas.openxmlformats.org/drawingml/2006/main" name="MimeoVTI">
  <a:themeElements>
    <a:clrScheme name="AnalogousFromLightSeedLeftStep">
      <a:dk1>
        <a:srgbClr val="000000"/>
      </a:dk1>
      <a:lt1>
        <a:srgbClr val="FFFFFF"/>
      </a:lt1>
      <a:dk2>
        <a:srgbClr val="412429"/>
      </a:dk2>
      <a:lt2>
        <a:srgbClr val="E2E4E8"/>
      </a:lt2>
      <a:accent1>
        <a:srgbClr val="C49B42"/>
      </a:accent1>
      <a:accent2>
        <a:srgbClr val="E17D58"/>
      </a:accent2>
      <a:accent3>
        <a:srgbClr val="E67687"/>
      </a:accent3>
      <a:accent4>
        <a:srgbClr val="E158A5"/>
      </a:accent4>
      <a:accent5>
        <a:srgbClr val="E676E4"/>
      </a:accent5>
      <a:accent6>
        <a:srgbClr val="AA58E1"/>
      </a:accent6>
      <a:hlink>
        <a:srgbClr val="697FAE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meoVTI" id="{63E3BFD8-7F9C-46D1-A4F3-04054403C108}" vid="{C505C190-EE38-45FD-8294-6454536D04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193</Words>
  <Application>Microsoft Office PowerPoint</Application>
  <PresentationFormat>Widescreen</PresentationFormat>
  <Paragraphs>25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Cambria Math</vt:lpstr>
      <vt:lpstr>Elephant</vt:lpstr>
      <vt:lpstr>Univers Condensed</vt:lpstr>
      <vt:lpstr>MimeoVTI</vt:lpstr>
      <vt:lpstr>State Of Charge</vt:lpstr>
      <vt:lpstr>What is the State of Charge?</vt:lpstr>
      <vt:lpstr>Discharge Curves</vt:lpstr>
      <vt:lpstr>Depth of Discharge (DoD)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Of Charge</dc:title>
  <dc:creator>Tyler Johnson</dc:creator>
  <cp:lastModifiedBy>Tyler Johnson</cp:lastModifiedBy>
  <cp:revision>1</cp:revision>
  <dcterms:created xsi:type="dcterms:W3CDTF">2023-10-29T08:52:54Z</dcterms:created>
  <dcterms:modified xsi:type="dcterms:W3CDTF">2023-11-05T09:34:07Z</dcterms:modified>
</cp:coreProperties>
</file>